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DM Sans" pitchFamily="2" charset="-18"/>
      <p:regular r:id="rId9"/>
      <p:bold r:id="rId10"/>
      <p:italic r:id="rId11"/>
      <p:boldItalic r:id="rId12"/>
    </p:embeddedFont>
    <p:embeddedFont>
      <p:font typeface="DM Sans Medium" pitchFamily="2" charset="-18"/>
      <p:regular r:id="rId13"/>
      <p:bold r:id="rId14"/>
      <p:italic r:id="rId15"/>
      <p:boldItalic r:id="rId16"/>
    </p:embeddedFont>
    <p:embeddedFont>
      <p:font typeface="Merriweather" panose="00000500000000000000" pitchFamily="2" charset="-18"/>
      <p:bold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da850bc9b4_226_1015:notes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a73c75eac_0_1484:notes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da73c75eac_0_2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3da73c75eac_0_2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da73c75eac_0_3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3da73c75eac_0_3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da850bc9b4_226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3da850bc9b4_226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ted (g3da850bc9b4_20_0)">
  <p:cSld name="Generated (g3da850bc9b4_20_0)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avlina.koderova@kraj-lbc.cz" TargetMode="External"/><Relationship Id="rId5" Type="http://schemas.openxmlformats.org/officeDocument/2006/relationships/hyperlink" Target="http://www.tynes.cz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://www.dobrovkraji.cz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 title="2026.02.06.Veletrh dobrovolnictví 004.jpg"/>
          <p:cNvPicPr preferRelativeResize="0"/>
          <p:nvPr/>
        </p:nvPicPr>
        <p:blipFill rotWithShape="1">
          <a:blip r:embed="rId4">
            <a:alphaModFix/>
          </a:blip>
          <a:srcRect l="907" t="11111" r="522"/>
          <a:stretch/>
        </p:blipFill>
        <p:spPr>
          <a:xfrm>
            <a:off x="-67825" y="0"/>
            <a:ext cx="12259825" cy="6857999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pic>
      <p:sp>
        <p:nvSpPr>
          <p:cNvPr id="85" name="Google Shape;85;p14"/>
          <p:cNvSpPr/>
          <p:nvPr/>
        </p:nvSpPr>
        <p:spPr>
          <a:xfrm>
            <a:off x="544500" y="639200"/>
            <a:ext cx="6731100" cy="3991800"/>
          </a:xfrm>
          <a:prstGeom prst="roundRect">
            <a:avLst>
              <a:gd name="adj" fmla="val 16664"/>
            </a:avLst>
          </a:prstGeom>
          <a:solidFill>
            <a:srgbClr val="FFFFFF">
              <a:alpha val="95000"/>
            </a:srgbClr>
          </a:solidFill>
          <a:ln>
            <a:noFill/>
          </a:ln>
          <a:effectLst>
            <a:outerShdw blurRad="885825" dist="19050" dir="5400000" algn="bl" rotWithShape="0">
              <a:srgbClr val="000000">
                <a:alpha val="39000"/>
              </a:srgbClr>
            </a:outerShdw>
            <a:reflection stA="0" endPos="30000" dist="38100" dir="5400000" fadeDir="5400012" sy="-100000" algn="bl" rotWithShape="0"/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 txBox="1"/>
          <p:nvPr/>
        </p:nvSpPr>
        <p:spPr>
          <a:xfrm>
            <a:off x="857250" y="1357950"/>
            <a:ext cx="5574000" cy="1428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0" b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Dobrovolnictví jako zkušenost, která studentům zůstává</a:t>
            </a:r>
            <a:endParaRPr sz="2790" b="1">
              <a:solidFill>
                <a:srgbClr val="1E3A8A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925200" y="2424900"/>
            <a:ext cx="5438100" cy="1004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E3A8A"/>
                </a:solidFill>
                <a:latin typeface="DM Sans"/>
                <a:ea typeface="DM Sans"/>
                <a:cs typeface="DM Sans"/>
                <a:sym typeface="DM Sans"/>
              </a:rPr>
              <a:t>B</a:t>
            </a:r>
            <a:r>
              <a:rPr lang="en-US" sz="1600" b="0">
                <a:solidFill>
                  <a:srgbClr val="1E3A8A"/>
                </a:solidFill>
                <a:latin typeface="DM Sans"/>
                <a:ea typeface="DM Sans"/>
                <a:cs typeface="DM Sans"/>
                <a:sym typeface="DM Sans"/>
              </a:rPr>
              <a:t>ezpečná příležitost ukázat studentům, že jejich čas, schopnosti a ochota mohou mít konkrétní dopad.</a:t>
            </a:r>
            <a:endParaRPr sz="1600" b="0">
              <a:solidFill>
                <a:srgbClr val="1E3A8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8" name="Google Shape;88;p14" title="Návrh bez názvu (8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5200" y="3355388"/>
            <a:ext cx="2718403" cy="90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 title="LK Logotype PANTONE Black C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7650" y="3612649"/>
            <a:ext cx="1005650" cy="39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/>
          <p:nvPr/>
        </p:nvSpPr>
        <p:spPr>
          <a:xfrm>
            <a:off x="762000" y="571500"/>
            <a:ext cx="76200" cy="523800"/>
          </a:xfrm>
          <a:prstGeom prst="rect">
            <a:avLst/>
          </a:prstGeom>
          <a:solidFill>
            <a:srgbClr val="05966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1000125" y="571500"/>
            <a:ext cx="104775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Zkušenosti, které v učebnici nenajdete</a:t>
            </a:r>
            <a:endParaRPr sz="3300" b="1">
              <a:solidFill>
                <a:srgbClr val="1E3A8A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762000" y="1285875"/>
            <a:ext cx="106680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b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Dobrovolnictví je prostor pro rozvoj kompetencí, občanství a neformální učení, kde studenti objevují hodnotu své energie.</a:t>
            </a:r>
            <a:endParaRPr sz="1750" b="0">
              <a:solidFill>
                <a:srgbClr val="47556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96" name="Google Shape;96;p15"/>
          <p:cNvGrpSpPr/>
          <p:nvPr/>
        </p:nvGrpSpPr>
        <p:grpSpPr>
          <a:xfrm>
            <a:off x="762000" y="2190750"/>
            <a:ext cx="5334000" cy="952500"/>
            <a:chOff x="0" y="0"/>
            <a:chExt cx="5334000" cy="952500"/>
          </a:xfrm>
        </p:grpSpPr>
        <p:sp>
          <p:nvSpPr>
            <p:cNvPr id="97" name="Google Shape;97;p15"/>
            <p:cNvSpPr/>
            <p:nvPr/>
          </p:nvSpPr>
          <p:spPr>
            <a:xfrm>
              <a:off x="0" y="0"/>
              <a:ext cx="5334000" cy="952500"/>
            </a:xfrm>
            <a:prstGeom prst="roundRect">
              <a:avLst>
                <a:gd name="adj" fmla="val 12000"/>
              </a:avLst>
            </a:prstGeom>
            <a:solidFill>
              <a:srgbClr val="FFFFFF"/>
            </a:solidFill>
            <a:ln w="9525" cap="flat" cmpd="sng">
              <a:solidFill>
                <a:srgbClr val="E2E8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 txBox="1"/>
            <p:nvPr/>
          </p:nvSpPr>
          <p:spPr>
            <a:xfrm>
              <a:off x="285750" y="142875"/>
              <a:ext cx="485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Sociální</a:t>
              </a:r>
              <a:r>
                <a:rPr lang="en-US" sz="1600" b="1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6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kompetence</a:t>
              </a:r>
              <a:r>
                <a:rPr lang="en-US" sz="1600" b="1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 a </a:t>
              </a:r>
              <a:r>
                <a:rPr lang="en-US" sz="16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občanství</a:t>
              </a:r>
              <a:endParaRPr sz="1600" b="1" dirty="0">
                <a:solidFill>
                  <a:srgbClr val="1E3A8A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Schopnost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domluvit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se,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vnímat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potřeby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druhých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a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budovat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vztah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br>
                <a:rPr lang="cs-CZ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k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místu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,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kde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žijí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.</a:t>
              </a:r>
              <a:endParaRPr sz="1200" b="0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00" name="Google Shape;100;p15"/>
          <p:cNvGrpSpPr/>
          <p:nvPr/>
        </p:nvGrpSpPr>
        <p:grpSpPr>
          <a:xfrm>
            <a:off x="762000" y="3286125"/>
            <a:ext cx="5334000" cy="952500"/>
            <a:chOff x="0" y="0"/>
            <a:chExt cx="5334000" cy="952500"/>
          </a:xfrm>
        </p:grpSpPr>
        <p:sp>
          <p:nvSpPr>
            <p:cNvPr id="101" name="Google Shape;101;p15"/>
            <p:cNvSpPr/>
            <p:nvPr/>
          </p:nvSpPr>
          <p:spPr>
            <a:xfrm>
              <a:off x="0" y="0"/>
              <a:ext cx="5334000" cy="952500"/>
            </a:xfrm>
            <a:prstGeom prst="roundRect">
              <a:avLst>
                <a:gd name="adj" fmla="val 12000"/>
              </a:avLst>
            </a:prstGeom>
            <a:solidFill>
              <a:srgbClr val="FFFFFF"/>
            </a:solidFill>
            <a:ln w="9525" cap="flat" cmpd="sng">
              <a:solidFill>
                <a:srgbClr val="E2E8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 txBox="1"/>
            <p:nvPr/>
          </p:nvSpPr>
          <p:spPr>
            <a:xfrm>
              <a:off x="285750" y="142875"/>
              <a:ext cx="485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Odpovědnost</a:t>
              </a:r>
              <a:r>
                <a:rPr lang="en-US" sz="1600" b="1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 a </a:t>
              </a:r>
              <a:r>
                <a:rPr lang="en-US" sz="16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spolupráce</a:t>
              </a:r>
              <a:endParaRPr sz="1600" b="1" dirty="0">
                <a:solidFill>
                  <a:srgbClr val="1E3A8A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Převzetí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závazku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,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dokončení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úkolu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v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týmu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a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vědomí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,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že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na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jejich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zapojení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záleží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.</a:t>
              </a:r>
              <a:endParaRPr sz="1200" b="0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04" name="Google Shape;104;p15"/>
          <p:cNvGrpSpPr/>
          <p:nvPr/>
        </p:nvGrpSpPr>
        <p:grpSpPr>
          <a:xfrm>
            <a:off x="762000" y="4381500"/>
            <a:ext cx="5334000" cy="952500"/>
            <a:chOff x="0" y="0"/>
            <a:chExt cx="5334000" cy="952500"/>
          </a:xfrm>
        </p:grpSpPr>
        <p:sp>
          <p:nvSpPr>
            <p:cNvPr id="105" name="Google Shape;105;p15"/>
            <p:cNvSpPr/>
            <p:nvPr/>
          </p:nvSpPr>
          <p:spPr>
            <a:xfrm>
              <a:off x="0" y="0"/>
              <a:ext cx="5334000" cy="952500"/>
            </a:xfrm>
            <a:prstGeom prst="roundRect">
              <a:avLst>
                <a:gd name="adj" fmla="val 12000"/>
              </a:avLst>
            </a:prstGeom>
            <a:solidFill>
              <a:srgbClr val="FFFFFF"/>
            </a:solidFill>
            <a:ln w="9525" cap="flat" cmpd="sng">
              <a:solidFill>
                <a:srgbClr val="E2E8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 txBox="1"/>
            <p:nvPr/>
          </p:nvSpPr>
          <p:spPr>
            <a:xfrm>
              <a:off x="285750" y="142875"/>
              <a:ext cx="485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Poznávání</a:t>
              </a:r>
              <a:r>
                <a:rPr lang="en-US" sz="1600" b="1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6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světa</a:t>
              </a:r>
              <a:r>
                <a:rPr lang="en-US" sz="1600" b="1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 v </a:t>
              </a:r>
              <a:r>
                <a:rPr lang="en-US" sz="16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praxi</a:t>
              </a:r>
              <a:endParaRPr sz="1600" b="1" dirty="0">
                <a:solidFill>
                  <a:srgbClr val="1E3A8A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Od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sociálních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služeb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a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ekologie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až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po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kulturu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či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pomoc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br>
                <a:rPr lang="cs-CZ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při</a:t>
              </a:r>
              <a:r>
                <a:rPr lang="cs-CZ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mimořádných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200" b="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událostech</a:t>
              </a: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.</a:t>
              </a:r>
              <a:endParaRPr sz="1200" b="0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pic>
        <p:nvPicPr>
          <p:cNvPr id="108" name="Google Shape;108;p15" title="GT_23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30" r="120"/>
          <a:stretch/>
        </p:blipFill>
        <p:spPr>
          <a:xfrm>
            <a:off x="6389955" y="1905075"/>
            <a:ext cx="4466100" cy="3349800"/>
          </a:xfrm>
          <a:prstGeom prst="roundRect">
            <a:avLst>
              <a:gd name="adj" fmla="val 4102"/>
            </a:avLst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762000" y="5524500"/>
            <a:ext cx="10668000" cy="762000"/>
          </a:xfrm>
          <a:prstGeom prst="roundRect">
            <a:avLst>
              <a:gd name="adj" fmla="val 15000"/>
            </a:avLst>
          </a:prstGeom>
          <a:solidFill>
            <a:srgbClr val="EFF6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1047750" y="5524500"/>
            <a:ext cx="10096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>
                <a:solidFill>
                  <a:srgbClr val="1E3A8A"/>
                </a:solidFill>
                <a:latin typeface="DM Sans"/>
                <a:ea typeface="DM Sans"/>
                <a:cs typeface="DM Sans"/>
                <a:sym typeface="DM Sans"/>
              </a:rPr>
              <a:t>„Zapojit se nemusí být složité. Dobrovolnictví není 'charita navíc', ale cesta k empatii a praktickým dovednostem.“</a:t>
            </a:r>
            <a:endParaRPr sz="1400" b="0" i="1">
              <a:solidFill>
                <a:srgbClr val="1E3A8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762000" y="6477000"/>
            <a:ext cx="48672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4A3B8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REGIONÁLNÍ DOBROVOLNICKÉ CENTRUM LIBERECKÉHO KRAJE</a:t>
            </a:r>
            <a:endParaRPr sz="1050" b="0">
              <a:solidFill>
                <a:srgbClr val="94A3B8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8382000" y="6477000"/>
            <a:ext cx="30480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1E3A8A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www.dobrovkraji.cz</a:t>
            </a:r>
            <a:endParaRPr sz="1350" b="0">
              <a:solidFill>
                <a:srgbClr val="1E3A8A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248400"/>
            <a:ext cx="10668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762000" y="6400800"/>
            <a:ext cx="48522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4A3B8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REGIONÁLNÍ DOBROVOLNICKÉ CENTRUM LIBERECKÉHO KRAJE</a:t>
            </a:r>
            <a:endParaRPr/>
          </a:p>
        </p:txBody>
      </p:sp>
      <p:pic>
        <p:nvPicPr>
          <p:cNvPr id="120" name="Google Shape;120;p16" title="Ocenena_dobrovolnice.jpg"/>
          <p:cNvPicPr preferRelativeResize="0"/>
          <p:nvPr/>
        </p:nvPicPr>
        <p:blipFill rotWithShape="1">
          <a:blip r:embed="rId5">
            <a:alphaModFix/>
          </a:blip>
          <a:srcRect l="4718" r="4718"/>
          <a:stretch/>
        </p:blipFill>
        <p:spPr>
          <a:xfrm>
            <a:off x="6191250" y="2190750"/>
            <a:ext cx="5238900" cy="3857700"/>
          </a:xfrm>
          <a:prstGeom prst="roundRect">
            <a:avLst>
              <a:gd name="adj" fmla="val 3950"/>
            </a:avLst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1000125" y="571500"/>
            <a:ext cx="1095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Témata, která doplňují běžnou výuku</a:t>
            </a: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762000" y="571500"/>
            <a:ext cx="76200" cy="523800"/>
          </a:xfrm>
          <a:prstGeom prst="rect">
            <a:avLst/>
          </a:prstGeom>
          <a:solidFill>
            <a:srgbClr val="0596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762000" y="1285875"/>
            <a:ext cx="106680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Nabídka může doplnit běžnou výuku a přizpůsobit se různým typům škol, oborů i tříd. 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8382000" y="6477000"/>
            <a:ext cx="30480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1E3A8A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www.dobrovkraji.cz</a:t>
            </a:r>
            <a:endParaRPr sz="1350" b="0">
              <a:solidFill>
                <a:srgbClr val="1E3A8A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grpSp>
        <p:nvGrpSpPr>
          <p:cNvPr id="125" name="Google Shape;125;p16"/>
          <p:cNvGrpSpPr/>
          <p:nvPr/>
        </p:nvGrpSpPr>
        <p:grpSpPr>
          <a:xfrm>
            <a:off x="762000" y="2190750"/>
            <a:ext cx="5048400" cy="3857775"/>
            <a:chOff x="762000" y="2190750"/>
            <a:chExt cx="5048400" cy="3857775"/>
          </a:xfrm>
        </p:grpSpPr>
        <p:sp>
          <p:nvSpPr>
            <p:cNvPr id="126" name="Google Shape;126;p16"/>
            <p:cNvSpPr/>
            <p:nvPr/>
          </p:nvSpPr>
          <p:spPr>
            <a:xfrm>
              <a:off x="762000" y="2190750"/>
              <a:ext cx="5048400" cy="857400"/>
            </a:xfrm>
            <a:prstGeom prst="roundRect">
              <a:avLst>
                <a:gd name="adj" fmla="val 13333"/>
              </a:avLst>
            </a:prstGeom>
            <a:solidFill>
              <a:srgbClr val="FFFFFF"/>
            </a:solidFill>
            <a:ln w="9525" cap="flat" cmpd="sng">
              <a:solidFill>
                <a:srgbClr val="E2E8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 txBox="1"/>
            <p:nvPr/>
          </p:nvSpPr>
          <p:spPr>
            <a:xfrm>
              <a:off x="1076325" y="2190750"/>
              <a:ext cx="4543575" cy="8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workshopy</a:t>
              </a:r>
              <a:r>
                <a:rPr lang="en-US" sz="1400" b="1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4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finční</a:t>
              </a:r>
              <a:r>
                <a:rPr lang="en-US" sz="1400" b="1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4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gramotnosti</a:t>
              </a:r>
              <a:r>
                <a:rPr lang="en-US" sz="1400" b="1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 a </a:t>
              </a:r>
              <a:r>
                <a:rPr lang="en-US" sz="14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dluhové</a:t>
              </a:r>
              <a:r>
                <a:rPr lang="en-US" sz="1400" b="1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4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problematiky</a:t>
              </a:r>
              <a:endParaRPr sz="1400" b="1" dirty="0">
                <a:solidFill>
                  <a:srgbClr val="1E3A8A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762000" y="3190875"/>
              <a:ext cx="5048400" cy="857400"/>
            </a:xfrm>
            <a:prstGeom prst="roundRect">
              <a:avLst>
                <a:gd name="adj" fmla="val 13333"/>
              </a:avLst>
            </a:prstGeom>
            <a:solidFill>
              <a:srgbClr val="FFFFFF"/>
            </a:solidFill>
            <a:ln w="9525" cap="flat" cmpd="sng">
              <a:solidFill>
                <a:srgbClr val="E2E8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1076325" y="3190875"/>
              <a:ext cx="4543575" cy="8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b</a:t>
              </a:r>
              <a:r>
                <a:rPr lang="en-US" sz="14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esedy</a:t>
              </a:r>
              <a:r>
                <a:rPr lang="en-US" sz="1400" b="1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 o tom, jak </a:t>
              </a:r>
              <a:r>
                <a:rPr lang="en-US" sz="14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funguje</a:t>
              </a:r>
              <a:r>
                <a:rPr lang="en-US" sz="1400" b="1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4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pomoc</a:t>
              </a:r>
              <a:r>
                <a:rPr lang="en-US" sz="1400" b="1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 v </a:t>
              </a:r>
              <a:r>
                <a:rPr lang="en-US" sz="14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krizových</a:t>
              </a:r>
              <a:r>
                <a:rPr lang="en-US" sz="1400" b="1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4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situacích</a:t>
              </a:r>
              <a:r>
                <a:rPr lang="en-US" sz="1400" b="1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4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nebo</a:t>
              </a:r>
              <a:r>
                <a:rPr lang="en-US" sz="1400" b="1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 v </a:t>
              </a:r>
              <a:r>
                <a:rPr lang="en-US" sz="14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terénu</a:t>
              </a:r>
              <a:endParaRPr sz="1400" b="1" dirty="0">
                <a:solidFill>
                  <a:srgbClr val="1E3A8A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762000" y="4191000"/>
              <a:ext cx="5048400" cy="857400"/>
            </a:xfrm>
            <a:prstGeom prst="roundRect">
              <a:avLst>
                <a:gd name="adj" fmla="val 13333"/>
              </a:avLst>
            </a:prstGeom>
            <a:solidFill>
              <a:srgbClr val="FFFFFF"/>
            </a:solidFill>
            <a:ln w="9525" cap="flat" cmpd="sng">
              <a:solidFill>
                <a:srgbClr val="E2E8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 txBox="1"/>
            <p:nvPr/>
          </p:nvSpPr>
          <p:spPr>
            <a:xfrm>
              <a:off x="1076325" y="4191000"/>
              <a:ext cx="4543575" cy="8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s</a:t>
              </a:r>
              <a:r>
                <a:rPr lang="en-US" sz="14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kutečné</a:t>
              </a:r>
              <a:r>
                <a:rPr lang="en-US" sz="1400" b="1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4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příběhy</a:t>
              </a:r>
              <a:r>
                <a:rPr lang="en-US" sz="1400" b="1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4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dobrovolníků</a:t>
              </a:r>
              <a:r>
                <a:rPr lang="en-US" sz="1400" b="1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 z </a:t>
              </a:r>
              <a:r>
                <a:rPr lang="en-US" sz="14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nemocnic</a:t>
              </a:r>
              <a:r>
                <a:rPr lang="en-US" sz="1400" b="1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, </a:t>
              </a:r>
              <a:r>
                <a:rPr lang="en-US" sz="14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sociálních</a:t>
              </a:r>
              <a:r>
                <a:rPr lang="en-US" sz="1400" b="1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4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služeb</a:t>
              </a:r>
              <a:r>
                <a:rPr lang="en-US" sz="1400" b="1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 i </a:t>
              </a:r>
              <a:r>
                <a:rPr lang="en-US" sz="14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komunitního</a:t>
              </a:r>
              <a:r>
                <a:rPr lang="en-US" sz="1400" b="1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400" b="1" dirty="0" err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života</a:t>
              </a:r>
              <a:endParaRPr sz="1400" b="1" dirty="0">
                <a:solidFill>
                  <a:srgbClr val="1E3A8A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762000" y="5191125"/>
              <a:ext cx="5048400" cy="857400"/>
            </a:xfrm>
            <a:prstGeom prst="roundRect">
              <a:avLst>
                <a:gd name="adj" fmla="val 13333"/>
              </a:avLst>
            </a:prstGeom>
            <a:solidFill>
              <a:srgbClr val="FFFFFF"/>
            </a:solidFill>
            <a:ln w="9525" cap="flat" cmpd="sng">
              <a:solidFill>
                <a:srgbClr val="E2E8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 txBox="1"/>
            <p:nvPr/>
          </p:nvSpPr>
          <p:spPr>
            <a:xfrm>
              <a:off x="1076325" y="5191125"/>
              <a:ext cx="4543575" cy="8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p</a:t>
              </a:r>
              <a:r>
                <a:rPr lang="en-US" sz="1400" b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rvní kroky k zapojení v regionu</a:t>
              </a:r>
              <a:endParaRPr sz="1400" b="1">
                <a:solidFill>
                  <a:srgbClr val="1E3A8A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3262312"/>
            <a:ext cx="320040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5800" y="3262312"/>
            <a:ext cx="320040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0" y="3262312"/>
            <a:ext cx="320040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6248400"/>
            <a:ext cx="10668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/>
          <p:nvPr/>
        </p:nvSpPr>
        <p:spPr>
          <a:xfrm>
            <a:off x="762000" y="3209888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1E3A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762000" y="3586162"/>
            <a:ext cx="336042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59669"/>
                </a:solidFill>
                <a:latin typeface="Merriweather"/>
                <a:ea typeface="Merriweather"/>
                <a:cs typeface="Merriweather"/>
                <a:sym typeface="Merriweather"/>
              </a:rPr>
              <a:t>Podzim</a:t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762000" y="3976687"/>
            <a:ext cx="3200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1E3A8A"/>
                </a:solidFill>
                <a:latin typeface="DM Sans"/>
                <a:ea typeface="DM Sans"/>
                <a:cs typeface="DM Sans"/>
                <a:sym typeface="DM Sans"/>
              </a:rPr>
              <a:t>Dny pro dobrovolnictví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762000" y="4485977"/>
            <a:ext cx="3200400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b="0" i="0" u="none" strike="noStrike" cap="none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Veletrh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možností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zapojení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osobní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kontakt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studentů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 s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organizacemi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br>
              <a:rPr lang="cs-CZ" sz="1500" b="0" i="0" u="none" strike="noStrike" cap="none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cs-CZ" sz="1500" b="0" i="0" u="none" strike="noStrike" cap="none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z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regionu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dirty="0"/>
          </a:p>
        </p:txBody>
      </p:sp>
      <p:sp>
        <p:nvSpPr>
          <p:cNvPr id="151" name="Google Shape;151;p17"/>
          <p:cNvSpPr/>
          <p:nvPr/>
        </p:nvSpPr>
        <p:spPr>
          <a:xfrm>
            <a:off x="4495800" y="3181975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1E3A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4495800" y="3586162"/>
            <a:ext cx="336042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59669"/>
                </a:solidFill>
                <a:latin typeface="Merriweather"/>
                <a:ea typeface="Merriweather"/>
                <a:cs typeface="Merriweather"/>
                <a:sym typeface="Merriweather"/>
              </a:rPr>
              <a:t>Zima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4495800" y="3976687"/>
            <a:ext cx="320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1E3A8A"/>
                </a:solidFill>
                <a:latin typeface="DM Sans"/>
                <a:ea typeface="DM Sans"/>
                <a:cs typeface="DM Sans"/>
                <a:sym typeface="DM Sans"/>
              </a:rPr>
              <a:t>TÝNES – </a:t>
            </a:r>
            <a:r>
              <a:rPr lang="en-US" sz="1350" b="1">
                <a:solidFill>
                  <a:srgbClr val="1E3A8A"/>
                </a:solidFill>
                <a:latin typeface="DM Sans"/>
                <a:ea typeface="DM Sans"/>
                <a:cs typeface="DM Sans"/>
                <a:sym typeface="DM Sans"/>
              </a:rPr>
              <a:t>Krajské t</a:t>
            </a:r>
            <a:r>
              <a:rPr lang="en-US" sz="1350" b="1" i="0" u="none" strike="noStrike" cap="none">
                <a:solidFill>
                  <a:srgbClr val="1E3A8A"/>
                </a:solidFill>
                <a:latin typeface="DM Sans"/>
                <a:ea typeface="DM Sans"/>
                <a:cs typeface="DM Sans"/>
                <a:sym typeface="DM Sans"/>
              </a:rPr>
              <a:t>ýdny pro neziskový sektor</a:t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4495800" y="4487437"/>
            <a:ext cx="3200400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Besedy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workshopy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 a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odborné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programy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využitelné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 pro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výuku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br>
              <a:rPr lang="cs-CZ" sz="1500" b="0" i="0" u="none" strike="noStrike" cap="none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 sz="1500" b="0" i="0" u="none" strike="noStrike" cap="none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i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netradiční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třídní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500" b="0" i="0" u="none" strike="noStrike" cap="none" dirty="0" err="1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aktivity</a:t>
            </a:r>
            <a:r>
              <a:rPr lang="en-US" sz="1500" b="0" i="0" u="none" strike="noStrike" cap="none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dirty="0"/>
          </a:p>
        </p:txBody>
      </p:sp>
      <p:sp>
        <p:nvSpPr>
          <p:cNvPr id="155" name="Google Shape;155;p17"/>
          <p:cNvSpPr/>
          <p:nvPr/>
        </p:nvSpPr>
        <p:spPr>
          <a:xfrm>
            <a:off x="8229600" y="3181975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1E3A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8229600" y="3586162"/>
            <a:ext cx="336042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59669"/>
                </a:solidFill>
                <a:latin typeface="Merriweather"/>
                <a:ea typeface="Merriweather"/>
                <a:cs typeface="Merriweather"/>
                <a:sym typeface="Merriweather"/>
              </a:rPr>
              <a:t>Jaro</a:t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8229600" y="3976687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1E3A8A"/>
                </a:solidFill>
                <a:latin typeface="DM Sans"/>
                <a:ea typeface="DM Sans"/>
                <a:cs typeface="DM Sans"/>
                <a:sym typeface="DM Sans"/>
              </a:rPr>
              <a:t>Dny dobrovolnictví</a:t>
            </a:r>
            <a:endParaRPr/>
          </a:p>
        </p:txBody>
      </p:sp>
      <p:sp>
        <p:nvSpPr>
          <p:cNvPr id="158" name="Google Shape;158;p17"/>
          <p:cNvSpPr txBox="1"/>
          <p:nvPr/>
        </p:nvSpPr>
        <p:spPr>
          <a:xfrm>
            <a:off x="8229600" y="4395787"/>
            <a:ext cx="3200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Jednorázové akce a praktické příležitosti, kde si studenti mohou dobrovolnictví vyzkoušet v praxi.</a:t>
            </a:r>
            <a:endParaRPr/>
          </a:p>
        </p:txBody>
      </p:sp>
      <p:sp>
        <p:nvSpPr>
          <p:cNvPr id="159" name="Google Shape;159;p17"/>
          <p:cNvSpPr txBox="1"/>
          <p:nvPr/>
        </p:nvSpPr>
        <p:spPr>
          <a:xfrm>
            <a:off x="1000125" y="571500"/>
            <a:ext cx="10951368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Možnosti zapojení během školního roku</a:t>
            </a:r>
            <a:endParaRPr/>
          </a:p>
        </p:txBody>
      </p:sp>
      <p:sp>
        <p:nvSpPr>
          <p:cNvPr id="160" name="Google Shape;160;p17"/>
          <p:cNvSpPr/>
          <p:nvPr/>
        </p:nvSpPr>
        <p:spPr>
          <a:xfrm>
            <a:off x="762000" y="571500"/>
            <a:ext cx="76200" cy="523875"/>
          </a:xfrm>
          <a:prstGeom prst="rect">
            <a:avLst/>
          </a:prstGeom>
          <a:solidFill>
            <a:srgbClr val="0596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762000" y="1285875"/>
            <a:ext cx="10668000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Škola si může vybrat formu podle svých možností, věku studentů a zaměření třídy.</a:t>
            </a:r>
            <a:endParaRPr/>
          </a:p>
        </p:txBody>
      </p:sp>
      <p:sp>
        <p:nvSpPr>
          <p:cNvPr id="162" name="Google Shape;162;p17"/>
          <p:cNvSpPr txBox="1"/>
          <p:nvPr/>
        </p:nvSpPr>
        <p:spPr>
          <a:xfrm>
            <a:off x="8382000" y="6477000"/>
            <a:ext cx="30480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1E3A8A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www.dobrovkraji.cz</a:t>
            </a:r>
            <a:endParaRPr sz="1350" b="0">
              <a:solidFill>
                <a:srgbClr val="1E3A8A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762000" y="6400800"/>
            <a:ext cx="48522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94A3B8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REGIONÁLNÍ DOBROVOLNICKÉ CENTRUM LIBERECKÉHO KRAJE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248400"/>
            <a:ext cx="10668000" cy="323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18"/>
          <p:cNvGrpSpPr/>
          <p:nvPr/>
        </p:nvGrpSpPr>
        <p:grpSpPr>
          <a:xfrm>
            <a:off x="762000" y="2190750"/>
            <a:ext cx="5048400" cy="3619500"/>
            <a:chOff x="762000" y="2190750"/>
            <a:chExt cx="5048400" cy="3619500"/>
          </a:xfrm>
        </p:grpSpPr>
        <p:grpSp>
          <p:nvGrpSpPr>
            <p:cNvPr id="171" name="Google Shape;171;p18"/>
            <p:cNvGrpSpPr/>
            <p:nvPr/>
          </p:nvGrpSpPr>
          <p:grpSpPr>
            <a:xfrm>
              <a:off x="762000" y="2190750"/>
              <a:ext cx="5048400" cy="1714500"/>
              <a:chOff x="762000" y="2190750"/>
              <a:chExt cx="5048400" cy="1714500"/>
            </a:xfrm>
          </p:grpSpPr>
          <p:sp>
            <p:nvSpPr>
              <p:cNvPr id="172" name="Google Shape;172;p18"/>
              <p:cNvSpPr/>
              <p:nvPr/>
            </p:nvSpPr>
            <p:spPr>
              <a:xfrm>
                <a:off x="762000" y="2190750"/>
                <a:ext cx="5048400" cy="1714500"/>
              </a:xfrm>
              <a:prstGeom prst="roundRect">
                <a:avLst>
                  <a:gd name="adj" fmla="val 6666"/>
                </a:avLst>
              </a:prstGeom>
              <a:solidFill>
                <a:srgbClr val="FFFFFF"/>
              </a:solidFill>
              <a:ln w="9525" cap="flat" cmpd="sng">
                <a:solidFill>
                  <a:srgbClr val="E2E8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8"/>
              <p:cNvSpPr txBox="1"/>
              <p:nvPr/>
            </p:nvSpPr>
            <p:spPr>
              <a:xfrm>
                <a:off x="1209638" y="2543100"/>
                <a:ext cx="4095900" cy="12384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1E3A8A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Bezpečný </a:t>
                </a:r>
                <a:r>
                  <a:rPr lang="en-US" sz="1800" b="1" dirty="0" err="1">
                    <a:solidFill>
                      <a:srgbClr val="1E3A8A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rámec</a:t>
                </a:r>
                <a:endParaRPr sz="1800" b="1" dirty="0">
                  <a:solidFill>
                    <a:srgbClr val="1E3A8A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Ověřené </a:t>
                </a:r>
                <a:r>
                  <a:rPr lang="en-US" sz="1400" dirty="0" err="1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organizace</a:t>
                </a:r>
                <a:r>
                  <a:rPr lang="en-US" sz="1400" dirty="0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 a </a:t>
                </a:r>
                <a:r>
                  <a:rPr lang="en-US" sz="1400" dirty="0" err="1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aktivity</a:t>
                </a:r>
                <a:r>
                  <a:rPr lang="en-US" sz="1400" dirty="0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 </a:t>
                </a:r>
                <a:r>
                  <a:rPr lang="en-US" sz="1400" dirty="0" err="1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přiměřené</a:t>
                </a:r>
                <a:r>
                  <a:rPr lang="en-US" sz="1400" dirty="0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 </a:t>
                </a:r>
                <a:r>
                  <a:rPr lang="en-US" sz="1400" dirty="0" err="1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věku</a:t>
                </a:r>
                <a:r>
                  <a:rPr lang="en-US" sz="1400" dirty="0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 </a:t>
                </a:r>
                <a:r>
                  <a:rPr lang="en-US" sz="1400" dirty="0" err="1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studentů</a:t>
                </a:r>
                <a:r>
                  <a:rPr lang="en-US" sz="1400" dirty="0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.</a:t>
                </a:r>
                <a:endParaRPr sz="140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175" name="Google Shape;175;p18"/>
            <p:cNvGrpSpPr/>
            <p:nvPr/>
          </p:nvGrpSpPr>
          <p:grpSpPr>
            <a:xfrm>
              <a:off x="762000" y="4095750"/>
              <a:ext cx="5048400" cy="1714500"/>
              <a:chOff x="762000" y="4095750"/>
              <a:chExt cx="5048400" cy="1714500"/>
            </a:xfrm>
          </p:grpSpPr>
          <p:sp>
            <p:nvSpPr>
              <p:cNvPr id="176" name="Google Shape;176;p18"/>
              <p:cNvSpPr/>
              <p:nvPr/>
            </p:nvSpPr>
            <p:spPr>
              <a:xfrm>
                <a:off x="762000" y="4095750"/>
                <a:ext cx="5048400" cy="1714500"/>
              </a:xfrm>
              <a:prstGeom prst="roundRect">
                <a:avLst>
                  <a:gd name="adj" fmla="val 6666"/>
                </a:avLst>
              </a:prstGeom>
              <a:solidFill>
                <a:srgbClr val="FFFFFF"/>
              </a:solidFill>
              <a:ln w="9525" cap="flat" cmpd="sng">
                <a:solidFill>
                  <a:srgbClr val="E2E8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8"/>
              <p:cNvSpPr txBox="1"/>
              <p:nvPr/>
            </p:nvSpPr>
            <p:spPr>
              <a:xfrm>
                <a:off x="1209638" y="4343400"/>
                <a:ext cx="4095900" cy="12384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 err="1">
                    <a:solidFill>
                      <a:srgbClr val="1E3A8A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Praktická</a:t>
                </a:r>
                <a:r>
                  <a:rPr lang="en-US" sz="1800" b="1" dirty="0">
                    <a:solidFill>
                      <a:srgbClr val="1E3A8A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 </a:t>
                </a:r>
                <a:r>
                  <a:rPr lang="en-US" sz="1800" b="1" dirty="0" err="1">
                    <a:solidFill>
                      <a:srgbClr val="1E3A8A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koordinace</a:t>
                </a:r>
                <a:endParaRPr sz="1800" b="1" dirty="0">
                  <a:solidFill>
                    <a:srgbClr val="1E3A8A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1400" dirty="0" err="1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Pomoc</a:t>
                </a:r>
                <a:r>
                  <a:rPr lang="en-US" sz="1400" dirty="0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 s </a:t>
                </a:r>
                <a:r>
                  <a:rPr lang="en-US" sz="1400" dirty="0" err="1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orientací</a:t>
                </a:r>
                <a:r>
                  <a:rPr lang="en-US" sz="1400" dirty="0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 v </a:t>
                </a:r>
                <a:r>
                  <a:rPr lang="en-US" sz="1400" dirty="0" err="1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nabídce</a:t>
                </a:r>
                <a:r>
                  <a:rPr lang="en-US" sz="1400" dirty="0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, </a:t>
                </a:r>
                <a:r>
                  <a:rPr lang="en-US" dirty="0" err="1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doporučení</a:t>
                </a:r>
                <a:r>
                  <a:rPr lang="en-US" dirty="0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 </a:t>
                </a:r>
                <a:r>
                  <a:rPr lang="en-US" dirty="0" err="1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vhodné</a:t>
                </a:r>
                <a:r>
                  <a:rPr lang="en-US" dirty="0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 </a:t>
                </a:r>
                <a:r>
                  <a:rPr lang="en-US" dirty="0" err="1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organizace</a:t>
                </a:r>
                <a:r>
                  <a:rPr lang="en-US" dirty="0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 a </a:t>
                </a:r>
                <a:r>
                  <a:rPr lang="en-US" dirty="0" err="1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domluva</a:t>
                </a:r>
                <a:r>
                  <a:rPr lang="en-US" dirty="0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 </a:t>
                </a:r>
                <a:r>
                  <a:rPr lang="en-US" dirty="0" err="1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prvního</a:t>
                </a:r>
                <a:r>
                  <a:rPr lang="en-US" dirty="0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 </a:t>
                </a:r>
                <a:r>
                  <a:rPr lang="en-US" dirty="0" err="1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konkrétního</a:t>
                </a:r>
                <a:r>
                  <a:rPr lang="en-US" dirty="0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 </a:t>
                </a:r>
                <a:r>
                  <a:rPr lang="en-US" dirty="0" err="1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kroku</a:t>
                </a:r>
                <a:r>
                  <a:rPr lang="en-US" dirty="0">
                    <a:solidFill>
                      <a:srgbClr val="475569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.</a:t>
                </a:r>
                <a:endParaRPr sz="140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pic>
        <p:nvPicPr>
          <p:cNvPr id="179" name="Google Shape;17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1725" y="2181225"/>
            <a:ext cx="2924100" cy="29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8"/>
          <p:cNvSpPr txBox="1"/>
          <p:nvPr/>
        </p:nvSpPr>
        <p:spPr>
          <a:xfrm>
            <a:off x="1000125" y="571500"/>
            <a:ext cx="1095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Škola na to nemusí být sama</a:t>
            </a:r>
            <a:endParaRPr/>
          </a:p>
        </p:txBody>
      </p:sp>
      <p:sp>
        <p:nvSpPr>
          <p:cNvPr id="181" name="Google Shape;181;p18"/>
          <p:cNvSpPr/>
          <p:nvPr/>
        </p:nvSpPr>
        <p:spPr>
          <a:xfrm>
            <a:off x="762000" y="571500"/>
            <a:ext cx="76200" cy="523800"/>
          </a:xfrm>
          <a:prstGeom prst="rect">
            <a:avLst/>
          </a:prstGeom>
          <a:solidFill>
            <a:srgbClr val="0596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8"/>
          <p:cNvSpPr txBox="1"/>
          <p:nvPr/>
        </p:nvSpPr>
        <p:spPr>
          <a:xfrm>
            <a:off x="762000" y="1299900"/>
            <a:ext cx="106680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P</a:t>
            </a:r>
            <a:r>
              <a:rPr lang="en-US" sz="195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omůžeme najít vhodnou formu zapojení a propojit školu s organizacemi v regionu.</a:t>
            </a:r>
            <a:endParaRPr/>
          </a:p>
        </p:txBody>
      </p:sp>
      <p:pic>
        <p:nvPicPr>
          <p:cNvPr id="183" name="Google Shape;183;p18" title="2026.02.06.Veletrh dobrovolnictví 005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6">
            <a:alphaModFix/>
          </a:blip>
          <a:srcRect l="3174" r="3184"/>
          <a:stretch/>
        </p:blipFill>
        <p:spPr>
          <a:xfrm>
            <a:off x="6191250" y="2190750"/>
            <a:ext cx="5238900" cy="3619500"/>
          </a:xfrm>
          <a:prstGeom prst="roundRect">
            <a:avLst>
              <a:gd name="adj" fmla="val 4210"/>
            </a:avLst>
          </a:prstGeom>
          <a:noFill/>
          <a:ln>
            <a:noFill/>
          </a:ln>
        </p:spPr>
      </p:pic>
      <p:sp>
        <p:nvSpPr>
          <p:cNvPr id="184" name="Google Shape;184;p18"/>
          <p:cNvSpPr txBox="1"/>
          <p:nvPr/>
        </p:nvSpPr>
        <p:spPr>
          <a:xfrm>
            <a:off x="762000" y="6400800"/>
            <a:ext cx="4852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94A3B8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REGIONÁLNÍ DOBROVOLNICKÉ CENTRUM LIBERECKÉHO KRAJE</a:t>
            </a:r>
            <a:endParaRPr sz="1500"/>
          </a:p>
        </p:txBody>
      </p:sp>
      <p:sp>
        <p:nvSpPr>
          <p:cNvPr id="185" name="Google Shape;185;p18"/>
          <p:cNvSpPr txBox="1"/>
          <p:nvPr/>
        </p:nvSpPr>
        <p:spPr>
          <a:xfrm>
            <a:off x="8382000" y="6477000"/>
            <a:ext cx="30480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1E3A8A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www.dobrovkraji.cz</a:t>
            </a:r>
            <a:endParaRPr sz="1350" b="0">
              <a:solidFill>
                <a:srgbClr val="1E3A8A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9"/>
          <p:cNvSpPr/>
          <p:nvPr/>
        </p:nvSpPr>
        <p:spPr>
          <a:xfrm>
            <a:off x="762000" y="571500"/>
            <a:ext cx="76200" cy="523800"/>
          </a:xfrm>
          <a:prstGeom prst="rect">
            <a:avLst/>
          </a:prstGeom>
          <a:solidFill>
            <a:srgbClr val="05966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9"/>
          <p:cNvSpPr txBox="1"/>
          <p:nvPr/>
        </p:nvSpPr>
        <p:spPr>
          <a:xfrm>
            <a:off x="1000125" y="571500"/>
            <a:ext cx="10668000" cy="571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1E3A8A"/>
                </a:solidFill>
                <a:latin typeface="Merriweather"/>
                <a:ea typeface="Merriweather"/>
                <a:cs typeface="Merriweather"/>
                <a:sym typeface="Merriweather"/>
              </a:rPr>
              <a:t>Najdeme vhodnou cestu pro vaši školu</a:t>
            </a:r>
            <a:endParaRPr sz="3300" b="1">
              <a:solidFill>
                <a:srgbClr val="1E3A8A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3" name="Google Shape;193;p19"/>
          <p:cNvSpPr txBox="1"/>
          <p:nvPr/>
        </p:nvSpPr>
        <p:spPr>
          <a:xfrm>
            <a:off x="762000" y="1285875"/>
            <a:ext cx="10668000" cy="381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4" b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Ozvěte se nám. Společně vybereme formu, která bude odpovídat potřebám vaší školy i studentů.</a:t>
            </a:r>
            <a:endParaRPr sz="1804" b="0">
              <a:solidFill>
                <a:srgbClr val="47556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94" name="Google Shape;194;p19"/>
          <p:cNvGrpSpPr/>
          <p:nvPr/>
        </p:nvGrpSpPr>
        <p:grpSpPr>
          <a:xfrm>
            <a:off x="762000" y="2095500"/>
            <a:ext cx="5191200" cy="2286000"/>
            <a:chOff x="762000" y="2095500"/>
            <a:chExt cx="5191200" cy="2286000"/>
          </a:xfrm>
        </p:grpSpPr>
        <p:sp>
          <p:nvSpPr>
            <p:cNvPr id="195" name="Google Shape;195;p19"/>
            <p:cNvSpPr/>
            <p:nvPr/>
          </p:nvSpPr>
          <p:spPr>
            <a:xfrm>
              <a:off x="762000" y="2095500"/>
              <a:ext cx="5191200" cy="2286000"/>
            </a:xfrm>
            <a:prstGeom prst="roundRect">
              <a:avLst>
                <a:gd name="adj" fmla="val 5000"/>
              </a:avLst>
            </a:prstGeom>
            <a:solidFill>
              <a:srgbClr val="FFFFFF"/>
            </a:solidFill>
            <a:ln w="9525" cap="flat" cmpd="sng">
              <a:solidFill>
                <a:srgbClr val="E2E8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/>
            <p:cNvSpPr txBox="1"/>
            <p:nvPr/>
          </p:nvSpPr>
          <p:spPr>
            <a:xfrm>
              <a:off x="1047750" y="2286000"/>
              <a:ext cx="46197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59669"/>
                  </a:solidFill>
                  <a:latin typeface="DM Sans"/>
                  <a:ea typeface="DM Sans"/>
                  <a:cs typeface="DM Sans"/>
                  <a:sym typeface="DM Sans"/>
                </a:rPr>
                <a:t>REGIONÁLNÍ DOBROVOLNICKÉ CENTRUM</a:t>
              </a:r>
              <a:endParaRPr sz="1400" b="1">
                <a:solidFill>
                  <a:srgbClr val="059669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7" name="Google Shape;197;p19"/>
            <p:cNvSpPr txBox="1"/>
            <p:nvPr/>
          </p:nvSpPr>
          <p:spPr>
            <a:xfrm>
              <a:off x="1047750" y="2714625"/>
              <a:ext cx="4619700" cy="142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Alena Kejzarová</a:t>
              </a:r>
              <a:br>
                <a:rPr lang="en-US" sz="1300" b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lang="en-US" sz="1200" b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737 233 889 · alena.kejzarova@adra.cz</a:t>
              </a:r>
              <a:endParaRPr sz="1300" b="0">
                <a:solidFill>
                  <a:srgbClr val="1E3A8A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lvl="0" indent="0" algn="l" rtl="0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-US" sz="1300" b="1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Lucie Nováková</a:t>
              </a:r>
              <a:br>
                <a:rPr lang="en-US" sz="1300" b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lang="en-US" sz="1200" b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736 411 807 · lucie.novakova@adra.cz</a:t>
              </a:r>
              <a:endParaRPr sz="1300" b="0">
                <a:solidFill>
                  <a:srgbClr val="1E3A8A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lvl="0" indent="0" algn="l" rtl="0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59669"/>
                  </a:solidFill>
                  <a:uFill>
                    <a:noFill/>
                  </a:uFill>
                  <a:latin typeface="DM Sans"/>
                  <a:ea typeface="DM Sans"/>
                  <a:cs typeface="DM Sans"/>
                  <a:sym typeface="DM Sa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www.dobrovkraji.cz</a:t>
              </a:r>
              <a:r>
                <a:rPr lang="en-US" sz="1400" b="1">
                  <a:solidFill>
                    <a:srgbClr val="059669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b="1">
                  <a:solidFill>
                    <a:srgbClr val="059669"/>
                  </a:solidFill>
                  <a:latin typeface="DM Sans"/>
                  <a:ea typeface="DM Sans"/>
                  <a:cs typeface="DM Sans"/>
                  <a:sym typeface="DM Sans"/>
                </a:rPr>
                <a:t>· </a:t>
              </a:r>
              <a:r>
                <a:rPr lang="en-US" b="1">
                  <a:solidFill>
                    <a:srgbClr val="059669"/>
                  </a:solidFill>
                  <a:uFill>
                    <a:noFill/>
                  </a:uFill>
                  <a:latin typeface="DM Sans"/>
                  <a:ea typeface="DM Sans"/>
                  <a:cs typeface="DM Sans"/>
                  <a:sym typeface="DM San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www.tynes.cz</a:t>
              </a:r>
              <a:r>
                <a:rPr lang="en-US" b="1">
                  <a:solidFill>
                    <a:srgbClr val="059669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endParaRPr sz="1400" b="1">
                <a:solidFill>
                  <a:srgbClr val="059669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98" name="Google Shape;198;p19"/>
          <p:cNvGrpSpPr/>
          <p:nvPr/>
        </p:nvGrpSpPr>
        <p:grpSpPr>
          <a:xfrm>
            <a:off x="762000" y="4510327"/>
            <a:ext cx="5191200" cy="1514704"/>
            <a:chOff x="6238875" y="2095500"/>
            <a:chExt cx="5191200" cy="2286000"/>
          </a:xfrm>
        </p:grpSpPr>
        <p:sp>
          <p:nvSpPr>
            <p:cNvPr id="199" name="Google Shape;199;p19"/>
            <p:cNvSpPr/>
            <p:nvPr/>
          </p:nvSpPr>
          <p:spPr>
            <a:xfrm>
              <a:off x="6238875" y="2095500"/>
              <a:ext cx="5191200" cy="2286000"/>
            </a:xfrm>
            <a:prstGeom prst="roundRect">
              <a:avLst>
                <a:gd name="adj" fmla="val 5000"/>
              </a:avLst>
            </a:prstGeom>
            <a:solidFill>
              <a:srgbClr val="FFFFFF"/>
            </a:solidFill>
            <a:ln w="9525" cap="flat" cmpd="sng">
              <a:solidFill>
                <a:srgbClr val="E2E8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 txBox="1"/>
            <p:nvPr/>
          </p:nvSpPr>
          <p:spPr>
            <a:xfrm>
              <a:off x="6524625" y="2286000"/>
              <a:ext cx="46197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666666"/>
                  </a:solidFill>
                  <a:latin typeface="DM Sans"/>
                  <a:ea typeface="DM Sans"/>
                  <a:cs typeface="DM Sans"/>
                  <a:sym typeface="DM Sans"/>
                </a:rPr>
                <a:t>LIBERECKÝ KR</a:t>
              </a:r>
              <a:r>
                <a:rPr lang="en-US" b="1">
                  <a:solidFill>
                    <a:srgbClr val="666666"/>
                  </a:solidFill>
                  <a:latin typeface="DM Sans"/>
                  <a:ea typeface="DM Sans"/>
                  <a:cs typeface="DM Sans"/>
                  <a:sym typeface="DM Sans"/>
                </a:rPr>
                <a:t>AJ</a:t>
              </a:r>
              <a:endParaRPr sz="1400" b="1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01" name="Google Shape;201;p19"/>
            <p:cNvSpPr txBox="1"/>
            <p:nvPr/>
          </p:nvSpPr>
          <p:spPr>
            <a:xfrm>
              <a:off x="6524625" y="2862966"/>
              <a:ext cx="4619700" cy="12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  <a:t>Pavlína Koděrová</a:t>
              </a:r>
              <a:br>
                <a:rPr lang="en-US" sz="1300" b="0" dirty="0">
                  <a:solidFill>
                    <a:srgbClr val="1E3A8A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lang="en-US" sz="1200" b="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778 538 443 · </a:t>
              </a:r>
              <a:r>
                <a:rPr lang="en-US" sz="1200" dirty="0">
                  <a:solidFill>
                    <a:srgbClr val="475569"/>
                  </a:solidFill>
                  <a:uFill>
                    <a:noFill/>
                  </a:uFill>
                  <a:latin typeface="DM Sans"/>
                  <a:ea typeface="DM Sans"/>
                  <a:cs typeface="DM Sans"/>
                  <a:sym typeface="DM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pavlina.koderova@kraj-lbc.cz</a:t>
              </a:r>
              <a:endParaRPr sz="1200" b="0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marL="0" lvl="0" indent="0" algn="l" rtl="0">
                <a:spcBef>
                  <a:spcPts val="1125"/>
                </a:spcBef>
                <a:spcAft>
                  <a:spcPts val="1125"/>
                </a:spcAft>
                <a:buNone/>
              </a:pPr>
              <a:r>
                <a:rPr lang="en-US" sz="120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Zdravý</a:t>
              </a:r>
              <a:r>
                <a:rPr lang="en-US" sz="120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20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Libercký</a:t>
              </a:r>
              <a:r>
                <a:rPr lang="en-US" sz="120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20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kraj</a:t>
              </a:r>
              <a:r>
                <a:rPr lang="en-US" sz="120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a </a:t>
              </a:r>
              <a:r>
                <a:rPr lang="en-US" sz="120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podpora</a:t>
              </a:r>
              <a:r>
                <a:rPr lang="en-US" sz="120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pro </a:t>
              </a:r>
              <a:r>
                <a:rPr lang="en-US" sz="120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neziskový</a:t>
              </a:r>
              <a:r>
                <a:rPr lang="en-US" sz="1200" dirty="0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-US" sz="1200" dirty="0" err="1">
                  <a:solidFill>
                    <a:srgbClr val="475569"/>
                  </a:solidFill>
                  <a:latin typeface="DM Sans"/>
                  <a:ea typeface="DM Sans"/>
                  <a:cs typeface="DM Sans"/>
                  <a:sym typeface="DM Sans"/>
                </a:rPr>
                <a:t>sektor</a:t>
              </a:r>
              <a:endParaRPr sz="1200" dirty="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202" name="Google Shape;202;p19"/>
          <p:cNvSpPr/>
          <p:nvPr/>
        </p:nvSpPr>
        <p:spPr>
          <a:xfrm>
            <a:off x="762000" y="6286500"/>
            <a:ext cx="106680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p19"/>
          <p:cNvPicPr preferRelativeResize="0"/>
          <p:nvPr/>
        </p:nvPicPr>
        <p:blipFill rotWithShape="1">
          <a:blip r:embed="rId7">
            <a:alphaModFix amt="75000"/>
          </a:blip>
          <a:srcRect l="9166" r="10214"/>
          <a:stretch/>
        </p:blipFill>
        <p:spPr>
          <a:xfrm>
            <a:off x="6416725" y="2142850"/>
            <a:ext cx="4943650" cy="341089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4" name="Google Shape;20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2001" y="6258776"/>
            <a:ext cx="2007823" cy="67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39987" y="6376359"/>
            <a:ext cx="1112024" cy="43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597089" y="6376351"/>
            <a:ext cx="763285" cy="4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Širokoúhlá obrazovka</PresentationFormat>
  <Paragraphs>51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Merriweather</vt:lpstr>
      <vt:lpstr>DM Sans Medium</vt:lpstr>
      <vt:lpstr>Calibri</vt:lpstr>
      <vt:lpstr>DM Sans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Koděrová Pavlína</cp:lastModifiedBy>
  <cp:revision>1</cp:revision>
  <dcterms:modified xsi:type="dcterms:W3CDTF">2026-04-29T07:24:00Z</dcterms:modified>
</cp:coreProperties>
</file>